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3" d="100"/>
          <a:sy n="63" d="100"/>
        </p:scale>
        <p:origin x="5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384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3" Type="http://schemas.openxmlformats.org/officeDocument/2006/relationships/tableStyles" Target="tableStyles.xml"/><Relationship Id="rId32" Type="http://schemas.openxmlformats.org/officeDocument/2006/relationships/viewProps" Target="viewProps.xml"/><Relationship Id="rId31" Type="http://schemas.openxmlformats.org/officeDocument/2006/relationships/presProps" Target="presProps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#df=326d4b44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易错点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对爱因斯坦质能方程理解错误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8496c1f4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题型1 核力与四种基本相互作用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b72711c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题型2 对结合能与比结合能的理解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b85c065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题型3 对爱因斯坦质能方程的理解及应用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9e098416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题型4 结合能与动量和能量守恒的综合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326d4b44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易错点 对爱因斯坦质能方程理解错误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8f0c22a1e46103c3b2085e6#tid=68f8d28f7025800008f091e3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43400"/>
            <a:ext cx="3099816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物理  选择性必修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275320" y="4782312"/>
            <a:ext cx="3099816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第三册  LK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16.xml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16.xml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16.xml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17.xml"/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17.xml"/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0.xml"/><Relationship Id="rId4" Type="http://schemas.openxmlformats.org/officeDocument/2006/relationships/slideLayout" Target="../slideLayouts/slideLayout17.xml"/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image" Target="../media/image34.png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1.xml"/><Relationship Id="rId4" Type="http://schemas.openxmlformats.org/officeDocument/2006/relationships/slideLayout" Target="../slideLayouts/slideLayout17.xml"/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image" Target="../media/image37.pn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2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1.png"/><Relationship Id="rId1" Type="http://schemas.openxmlformats.org/officeDocument/2006/relationships/image" Target="../media/image40.png"/></Relationships>
</file>

<file path=ppt/slides/_rels/slide2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3.xml"/><Relationship Id="rId4" Type="http://schemas.openxmlformats.org/officeDocument/2006/relationships/slideLayout" Target="../slideLayouts/slideLayout17.xml"/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image" Target="../media/image4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45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15.xml"/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15.xml"/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2_1#788257210?vop=1&amp;vop=1&amp;pid=b72711c19&amp;color=0,0,0&amp;vtp=1&amp;bt=1&amp;bbb=1&amp;hb=1"/>
              <p:cNvSpPr/>
              <p:nvPr/>
            </p:nvSpPr>
            <p:spPr>
              <a:xfrm>
                <a:off x="722376" y="972000"/>
                <a:ext cx="10753344" cy="23294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根据题图1可知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He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核的比结合能约为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He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核的结合能约为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28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,A错误；根据题图1可知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235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核的比结合能比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89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Kr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核的比结合能小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89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比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235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更稳定,B正确；根据题图2可知,核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𝐷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裂变成核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的过程中,平均核子质量减少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,放出核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,比结合能增大,C错误；根据题图2可知,若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能结合成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,平均核子质量减少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,结合过程一定放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出能量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,D错误.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2_1#788257210?vop=1&amp;vop=1&amp;pid=b72711c1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329434"/>
              </a:xfrm>
              <a:prstGeom prst="rect">
                <a:avLst/>
              </a:prstGeom>
              <a:blipFill rotWithShape="1">
                <a:blip r:embed="rId1"/>
                <a:stretch>
                  <a:fillRect l="-4" t="-19" r="-325" b="-193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13_1#788257210?vop=1&amp;vop=1&amp;pid=b72711c19&amp;color=0,0,0&amp;vtp=1&amp;bt=1&amp;bbb=1"/>
          <p:cNvSpPr/>
          <p:nvPr/>
        </p:nvSpPr>
        <p:spPr>
          <a:xfrm>
            <a:off x="722376" y="972000"/>
            <a:ext cx="10753344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【方法总结】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结合能与比结合能的比较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1）组成原子核的核子越多,结合能越大，但比结合能不一定越大.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2）结合能与核子个数之比称作比结合能,比结合能越大,原子核越稳定.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4_1#791fb7fdc?vop=1&amp;pid=b85c06533&amp;color=0,0,0&amp;vtp=1&amp;bt=1&amp;bbb=1&amp;hb=1"/>
              <p:cNvSpPr/>
              <p:nvPr/>
            </p:nvSpPr>
            <p:spPr>
              <a:xfrm>
                <a:off x="722376" y="972000"/>
                <a:ext cx="10753344" cy="17829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[浙江温州十校2025高二下联考]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（多选）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甲状腺病痛患者手术切除甲状腺后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，可以通过口服含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131的药物进一步进行放射性治疗，碘131发生衰变的过程可以用方程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53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131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I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54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131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Xe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Z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来表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53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131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I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54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131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Xe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Z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的质量分别为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I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Xe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Z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，真空中光速为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，不考虑患者对放射性药物代谢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的影响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4_1#791fb7fdc?vop=1&amp;pid=b85c0653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82953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r="-1175" b="-254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5_1#791fb7fdc.bracket?vop=1&amp;pid=b85c06533&amp;color=0,0,0&amp;vpa=5&amp;vtp=1&amp;bbb=1"/>
          <p:cNvSpPr/>
          <p:nvPr/>
        </p:nvSpPr>
        <p:spPr>
          <a:xfrm>
            <a:off x="4008501" y="2349950"/>
            <a:ext cx="542036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AC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4_2#791fb7fdc.choices?vop=1&amp;pid=b85c06533&amp;color=0,0,0&amp;vtp=1&amp;bbb=1"/>
              <p:cNvSpPr/>
              <p:nvPr/>
            </p:nvSpPr>
            <p:spPr>
              <a:xfrm>
                <a:off x="722376" y="2766763"/>
                <a:ext cx="10753344" cy="1796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A.碘131的衰变为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𝛽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衰变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53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131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I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比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54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131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Xe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更稳定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.一个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53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131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I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衰变为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54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131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Xe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释放的核能为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I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Xe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Z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.碘131的半衰期约为8天，患者服药后经过16天碘131全部衰变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14_2#791fb7fdc.choices?vop=1&amp;pid=b85c0653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766763"/>
                <a:ext cx="10753344" cy="1796034"/>
              </a:xfrm>
              <a:prstGeom prst="rect">
                <a:avLst/>
              </a:prstGeom>
              <a:blipFill rotWithShape="1">
                <a:blip r:embed="rId2"/>
                <a:stretch>
                  <a:fillRect l="-4" t="-4" b="-252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6_1#791fb7fdc?vop=1&amp;vop=1&amp;pid=b85c06533&amp;color=0,0,0&amp;vtp=1&amp;bt=1&amp;bbb=1&amp;hb=1"/>
              <p:cNvSpPr/>
              <p:nvPr/>
            </p:nvSpPr>
            <p:spPr>
              <a:xfrm>
                <a:off x="722376" y="972000"/>
                <a:ext cx="10753344" cy="1447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根据质量数和电荷数守恒可知，核反应方程为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d>
                          <m:dPr>
                            <m:begChr m:val=""/>
                            <m:endChr m:val=""/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​</m:t>
                                </m:r>
                              </m:e>
                              <m:sub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53</m:t>
                                </m:r>
                              </m:sub>
                              <m:sup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131</m:t>
                                </m:r>
                              </m:sup>
                            </m:sSubSup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I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→</m:t>
                            </m:r>
                          </m:e>
                        </m:d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54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131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Xe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,可知其为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𝛽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衰变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,产物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54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131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Xe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比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53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131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I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更稳定,故A正确,B错误；衰变过程释放的核能为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I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Xe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Z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正确；患者服药后经过两个半衰期,碘131还剩原来的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,故D错误.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6_1#791fb7fdc?vop=1&amp;vop=1&amp;pid=b85c0653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447800"/>
              </a:xfrm>
              <a:prstGeom prst="rect">
                <a:avLst/>
              </a:prstGeom>
              <a:blipFill rotWithShape="1">
                <a:blip r:embed="rId1"/>
                <a:stretch>
                  <a:fillRect l="-4" t="-31" b="3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7_1#565ede0d2?vop=1&amp;pid=b85c06533&amp;color=0,0,0&amp;vtp=1&amp;bt=1&amp;bbb=1&amp;hb=1"/>
              <p:cNvSpPr/>
              <p:nvPr/>
            </p:nvSpPr>
            <p:spPr>
              <a:xfrm>
                <a:off x="722376" y="972000"/>
                <a:ext cx="10753344" cy="13130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6.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[山东省实验中学2024高二下月考]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（多选）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太阳内部高温高压使三个氦核发生短暂的核反应，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该过程被称为氦闪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.该核反应的方程式为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4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He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X</m:t>
                        </m:r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，已知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He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核的比结合能为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X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核的比结合能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，真空中的光速为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7_1#565ede0d2?vop=1&amp;pid=b85c0653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13053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r="-1175" b="-34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8_1#565ede0d2.bracket?vop=1&amp;pid=b85c06533&amp;color=0,0,0&amp;vpa=6&amp;vtp=1&amp;bbb=1"/>
          <p:cNvSpPr/>
          <p:nvPr/>
        </p:nvSpPr>
        <p:spPr>
          <a:xfrm>
            <a:off x="5716842" y="1880050"/>
            <a:ext cx="5762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7_2#565ede0d2.choices?vop=1&amp;pid=b85c06533&amp;color=0,0,0&amp;vtp=1&amp;bbb=1"/>
              <p:cNvSpPr/>
              <p:nvPr/>
            </p:nvSpPr>
            <p:spPr>
              <a:xfrm>
                <a:off x="722376" y="2290387"/>
                <a:ext cx="10753344" cy="939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700"/>
                  </a:lnSpc>
                  <a:tabLst>
                    <a:tab pos="548386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A.该核反应方程为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4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He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12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</m:t>
                        </m:r>
                      </m:e>
                    </m:d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X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原子核中有8个中子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  <a:tabLst>
                    <a:tab pos="5483860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.该核反应释放的能量为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.该核反应的质量亏损为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𝑐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17_2#565ede0d2.choices?vop=1&amp;pid=b85c0653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90387"/>
                <a:ext cx="10753344" cy="939800"/>
              </a:xfrm>
              <a:prstGeom prst="rect">
                <a:avLst/>
              </a:prstGeom>
              <a:blipFill rotWithShape="1">
                <a:blip r:embed="rId2"/>
                <a:stretch>
                  <a:fillRect l="-4" t="-61" b="6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9_1#565ede0d2?vop=1&amp;vop=1&amp;pid=b85c06533&amp;color=0,0,0&amp;vtp=1&amp;bt=1&amp;bbb=1&amp;hb=1"/>
              <p:cNvSpPr/>
              <p:nvPr/>
            </p:nvSpPr>
            <p:spPr>
              <a:xfrm>
                <a:off x="722376" y="972000"/>
                <a:ext cx="10753344" cy="1397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根据质量数和电荷数守恒,可知核反应方程为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4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He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12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</m:t>
                        </m:r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,A正确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X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核中有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个中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子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,B错误；该核反应放出的能量等于反应前、后结合能的增加值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,释放的能量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12</m:t>
                    </m:r>
                    <m:sSub>
                      <m:sSub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sSub>
                      <m:sSub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12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2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,C错误；该核反应的质量亏损为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𝑐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,D正确.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9_1#565ede0d2?vop=1&amp;vop=1&amp;pid=b85c0653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97000"/>
              </a:xfrm>
              <a:prstGeom prst="rect">
                <a:avLst/>
              </a:prstGeom>
              <a:blipFill rotWithShape="1">
                <a:blip r:embed="rId1"/>
                <a:stretch>
                  <a:fillRect l="-4" t="-32" b="3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20_1#b028dd3eb?vop=1&amp;pid=b85c06533&amp;color=0,0,0&amp;vtp=1&amp;bt=1&amp;bbb=1&amp;hb=1"/>
              <p:cNvSpPr/>
              <p:nvPr/>
            </p:nvSpPr>
            <p:spPr>
              <a:xfrm>
                <a:off x="722376" y="972000"/>
                <a:ext cx="10753344" cy="18337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7.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[湖南先知高考2024联考]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（多选）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硼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具有较强的防辐射和吸收中子的功能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，在核反应中一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个硼核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吸收一个慢中子后释放出一个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α</m:t>
                    </m:r>
                  </m:oMath>
                </a14:m>
                <a:r>
                  <a:rPr lang="en-US" altLang="zh-CN" sz="100" b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粒子，转变成新核并释放出一定的能量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.已知硼核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的比结合能为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，新核的比结合能为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，氦核（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α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粒子）的比结合能为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，真空中光速为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下列判断正确的是(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20_1#b028dd3eb?vop=1&amp;pid=b85c0653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833753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r="-1825" b="-247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1_1#b028dd3eb.bracket?vop=1&amp;pid=b85c06533&amp;color=0,0,0&amp;vpa=7&amp;vtp=1&amp;bbb=1"/>
          <p:cNvSpPr/>
          <p:nvPr/>
        </p:nvSpPr>
        <p:spPr>
          <a:xfrm>
            <a:off x="2979801" y="2400750"/>
            <a:ext cx="5762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20_2#b028dd3eb.choices?vop=1&amp;pid=b85c06533&amp;color=0,0,0&amp;vtp=1&amp;bbb=1"/>
              <p:cNvSpPr/>
              <p:nvPr/>
            </p:nvSpPr>
            <p:spPr>
              <a:xfrm>
                <a:off x="722376" y="2808928"/>
                <a:ext cx="10753344" cy="1892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A.核反应方程为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10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B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n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7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Li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4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He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.硼核变成新核和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粒子的核反应是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α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衰变</a:t>
                </a:r>
                <a:endParaRPr lang="en-US" altLang="zh-CN" sz="20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7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.该核反应质量亏损为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7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𝑐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20_2#b028dd3eb.choices?vop=1&amp;pid=b85c0653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808928"/>
                <a:ext cx="10753344" cy="1892300"/>
              </a:xfrm>
              <a:prstGeom prst="rect">
                <a:avLst/>
              </a:prstGeom>
              <a:blipFill rotWithShape="1">
                <a:blip r:embed="rId2"/>
                <a:stretch>
                  <a:fillRect l="-4" t="-17" b="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22_1#b028dd3eb?vop=1&amp;vop=1&amp;pid=b85c06533&amp;color=0,0,0&amp;vtp=1&amp;bt=1&amp;bbb=1&amp;hb=1"/>
              <p:cNvSpPr/>
              <p:nvPr/>
            </p:nvSpPr>
            <p:spPr>
              <a:xfrm>
                <a:off x="722376" y="972000"/>
                <a:ext cx="10753344" cy="217093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由质量数和电荷数守恒可知,核反应方程为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d>
                          <m:dPr>
                            <m:begChr m:val=""/>
                            <m:endChr m:val=""/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​</m:t>
                                </m:r>
                              </m:e>
                              <m:sub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5</m:t>
                                </m:r>
                              </m:sub>
                              <m:sup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10</m:t>
                                </m:r>
                              </m:sup>
                            </m:sSubSup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B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+</m:t>
                            </m:r>
                            <m:sSubSup>
                              <m:sSubSupPr>
                                <m:ctrlPr>
                                  <a:rPr lang="en-US" altLang="zh-CN" sz="2000" b="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​</m:t>
                                </m:r>
                              </m:e>
                              <m:sub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0</m:t>
                                </m:r>
                              </m:sub>
                              <m:sup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1</m:t>
                                </m:r>
                              </m:sup>
                            </m:sSubSup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n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→</m:t>
                            </m:r>
                          </m:e>
                        </m:d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7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Li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He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,故A正确；由于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α</m:t>
                    </m:r>
                  </m:oMath>
                </a14:m>
                <a:r>
                  <a:rPr lang="en-US" altLang="zh-CN" sz="100" b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衰变是自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发进行的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,则硼核吸收慢中子变成新核和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粒子的核反应并不是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α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衰变,故B错误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；由能量守恒定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律可知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&gt;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7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,故C错误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；该核反应放出的能量为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,则该核反应质量亏损为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num>
                      <m:den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𝑐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7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𝑐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,故D正确.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22_1#b028dd3eb?vop=1&amp;vop=1&amp;pid=b85c0653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170938"/>
              </a:xfrm>
              <a:prstGeom prst="rect">
                <a:avLst/>
              </a:prstGeom>
              <a:blipFill rotWithShape="1">
                <a:blip r:embed="rId1"/>
                <a:stretch>
                  <a:fillRect l="-4" t="-21" b="-235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23_1#5299e624f?vop=1&amp;pid=9e0984166&amp;color=0,0,0&amp;vtp=1&amp;bt=1&amp;bbb=1"/>
              <p:cNvSpPr/>
              <p:nvPr/>
            </p:nvSpPr>
            <p:spPr>
              <a:xfrm>
                <a:off x="722376" y="972000"/>
                <a:ext cx="10753344" cy="40665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8</a:t>
                </a:r>
                <a:r>
                  <a:rPr lang="en-US" altLang="zh-CN" sz="2000" b="0" i="0" spc="-5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.1898年居里夫人发现放射性元素镭，一个静止的镭核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spc="-5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 spc="-5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 spc="-5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88</m:t>
                        </m:r>
                      </m:sub>
                      <m:sup>
                        <m:r>
                          <a:rPr lang="en-US" altLang="zh-CN" sz="2000" b="0" i="0" spc="-5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226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 spc="-5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Ra</m:t>
                    </m:r>
                  </m:oMath>
                </a14:m>
                <a:r>
                  <a:rPr lang="en-US" altLang="zh-CN" sz="2000" b="0" i="0" spc="-5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衰变成氡核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spc="-5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 spc="-5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 spc="-5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86</m:t>
                        </m:r>
                      </m:sub>
                      <m:sup>
                        <m:r>
                          <a:rPr lang="en-US" altLang="zh-CN" sz="2000" b="0" i="0" spc="-5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222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 spc="-5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Rn</m:t>
                    </m:r>
                  </m:oMath>
                </a14:m>
                <a:r>
                  <a:rPr lang="en-US" altLang="zh-CN" sz="2000" b="0" i="0" spc="-5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时，放出一个</a:t>
                </a:r>
                <a14:m>
                  <m:oMath xmlns:m="http://schemas.openxmlformats.org/officeDocument/2006/math">
                    <m:r>
                      <a:rPr lang="en-US" altLang="zh-CN" sz="2000" b="0" spc="-5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α</m:t>
                    </m:r>
                  </m:oMath>
                </a14:m>
                <a:r>
                  <a:rPr lang="en-US" altLang="zh-CN" sz="100" b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pc="-5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粒子.</a:t>
                </a:r>
                <a:endParaRPr lang="en-US" altLang="zh-CN" sz="2000" spc="-50" dirty="0"/>
              </a:p>
            </p:txBody>
          </p:sp>
        </mc:Choice>
        <mc:Fallback>
          <p:sp>
            <p:nvSpPr>
              <p:cNvPr id="2" name="QO_5_BD.23_1#5299e624f?vop=1&amp;pid=9e0984166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06654"/>
              </a:xfrm>
              <a:prstGeom prst="rect">
                <a:avLst/>
              </a:prstGeom>
              <a:blipFill rotWithShape="1">
                <a:blip r:embed="rId1"/>
                <a:stretch>
                  <a:fillRect l="-4" t="-111" b="-123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O_6_BD.24_1#e2f80266f?vop=1&amp;pid=5299e624f&amp;color=0,0,0&amp;vtp=1&amp;bbb=1"/>
          <p:cNvSpPr/>
          <p:nvPr/>
        </p:nvSpPr>
        <p:spPr>
          <a:xfrm>
            <a:off x="722376" y="1390084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（1）写出镭核发生衰变的核反应方程；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N.25_1#e2f80266f?vop=1&amp;vop=1&amp;pid=5299e624f&amp;color=0,0,0&amp;vtp=1&amp;bbb=1"/>
              <p:cNvSpPr/>
              <p:nvPr/>
            </p:nvSpPr>
            <p:spPr>
              <a:xfrm>
                <a:off x="722376" y="1855793"/>
                <a:ext cx="10753344" cy="42475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𝟖𝟖</m:t>
                            </m:r>
                          </m:sub>
                          <m:sup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𝟐𝟐𝟔</m:t>
                            </m:r>
                          </m:sup>
                        </m:sSubSup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𝐑𝐚</m:t>
                        </m:r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𝟖𝟔</m:t>
                            </m:r>
                          </m:sub>
                          <m:sup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𝟐𝟐𝟐</m:t>
                            </m:r>
                          </m:sup>
                        </m:sSubSup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𝐑𝐧</m:t>
                        </m:r>
                        <m:r>
                          <m:rPr>
                            <m:nor/>
                          </m:rP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</m:t>
                        </m:r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𝟐</m:t>
                            </m:r>
                          </m:sub>
                          <m:sup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𝟒</m:t>
                            </m:r>
                          </m:sup>
                        </m:sSubSup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𝐇𝐞</m:t>
                        </m:r>
                      </m:e>
                    </m:d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O_6_AN.25_1#e2f80266f?vop=1&amp;vop=1&amp;pid=5299e624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55793"/>
                <a:ext cx="10753344" cy="424752"/>
              </a:xfrm>
              <a:prstGeom prst="rect">
                <a:avLst/>
              </a:prstGeom>
              <a:blipFill rotWithShape="1">
                <a:blip r:embed="rId2"/>
                <a:stretch>
                  <a:fillRect l="-4" t="-76" b="-1354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6_AS.26_1#e2f80266f?vop=1&amp;vop=1&amp;pid=5299e624f&amp;color=0,0,0&amp;vtp=1&amp;bbb=1"/>
              <p:cNvSpPr/>
              <p:nvPr/>
            </p:nvSpPr>
            <p:spPr>
              <a:xfrm>
                <a:off x="722376" y="2331916"/>
                <a:ext cx="10753344" cy="43478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镭核发生衰变的核反应方程为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88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226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Ra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86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222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Rn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4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He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5" name="QO_6_AS.26_1#e2f80266f?vop=1&amp;vop=1&amp;pid=5299e624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31916"/>
                <a:ext cx="10753344" cy="434785"/>
              </a:xfrm>
              <a:prstGeom prst="rect">
                <a:avLst/>
              </a:prstGeom>
              <a:blipFill rotWithShape="1">
                <a:blip r:embed="rId3"/>
                <a:stretch>
                  <a:fillRect l="-4" t="-45" b="-1387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27_1#140cd65bf?vop=1&amp;pid=5299e624f&amp;color=0,0,0&amp;vtp=1&amp;bt=1&amp;bbb=1&amp;hb=1"/>
              <p:cNvSpPr/>
              <p:nvPr/>
            </p:nvSpPr>
            <p:spPr>
              <a:xfrm>
                <a:off x="722376" y="972000"/>
                <a:ext cx="10753344" cy="13134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（2）假设一个镭核衰变过程中损失的质量为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，释放出的核能全部转化为氡核和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α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粒子的动能，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光在真空中的速度为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，一个氡核的质量为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一个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α</m:t>
                    </m:r>
                  </m:oMath>
                </a14:m>
                <a:r>
                  <a:rPr lang="en-US" altLang="zh-CN" sz="20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粒子的质量为</a:t>
                </a:r>
                <a14:m>
                  <m:oMath xmlns:m="http://schemas.openxmlformats.org/officeDocument/2006/math">
                    <m:r>
                      <a:rPr lang="en-US" altLang="zh-CN" sz="2000" b="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</m:oMath>
                </a14:m>
                <a:r>
                  <a:rPr lang="en-US" altLang="zh-CN" sz="20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，则氡核和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α</m:t>
                    </m:r>
                  </m:oMath>
                </a14:m>
                <a:r>
                  <a:rPr lang="en-US" altLang="zh-CN" sz="100" b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子的动能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各为多大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?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27_1#140cd65bf?vop=1&amp;pid=5299e624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13434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r="-1807" b="-342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28_1#140cd65bf?vop=1&amp;vop=1&amp;pid=5299e624f&amp;color=0,0,0&amp;vtp=1&amp;bbb=1"/>
              <p:cNvSpPr/>
              <p:nvPr/>
            </p:nvSpPr>
            <p:spPr>
              <a:xfrm>
                <a:off x="722376" y="2291403"/>
                <a:ext cx="10753344" cy="52158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𝒎</m:t>
                        </m:r>
                        <m:sSup>
                          <m:s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𝒄</m:t>
                            </m:r>
                          </m:e>
                          <m:sup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𝚫</m:t>
                        </m:r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𝒎</m:t>
                        </m:r>
                      </m:num>
                      <m:den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𝑴</m:t>
                        </m:r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𝒎</m:t>
                        </m:r>
                      </m:den>
                    </m:f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;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𝑴</m:t>
                        </m:r>
                        <m:sSup>
                          <m:s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𝒄</m:t>
                            </m:r>
                          </m:e>
                          <m:sup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𝚫</m:t>
                        </m:r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𝒎</m:t>
                        </m:r>
                      </m:num>
                      <m:den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𝑴</m:t>
                        </m:r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𝒎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28_1#140cd65bf?vop=1&amp;vop=1&amp;pid=5299e624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91403"/>
                <a:ext cx="10753344" cy="521589"/>
              </a:xfrm>
              <a:prstGeom prst="rect">
                <a:avLst/>
              </a:prstGeom>
              <a:blipFill rotWithShape="1">
                <a:blip r:embed="rId2"/>
                <a:stretch>
                  <a:fillRect l="-4" t="-62" b="-220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29_1#140cd65bf?vop=1&amp;vop=1&amp;pid=5299e624f&amp;color=0,0,0&amp;vtp=1&amp;bbb=1&amp;hb=1"/>
              <p:cNvSpPr/>
              <p:nvPr/>
            </p:nvSpPr>
            <p:spPr>
              <a:xfrm>
                <a:off x="722376" y="2823977"/>
                <a:ext cx="10753344" cy="312559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,可知产生的总动能为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,设氡核和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α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粒子的速度大小分别为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,由动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量守恒定律有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由能量守恒定律有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</m:t>
                    </m:r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联立解得氡核动能为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⋅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𝑀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𝑐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𝑀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α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粒子动能为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𝑀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𝑐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𝑀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29_1#140cd65bf?vop=1&amp;vop=1&amp;pid=5299e624f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823977"/>
                <a:ext cx="10753344" cy="3125597"/>
              </a:xfrm>
              <a:prstGeom prst="rect">
                <a:avLst/>
              </a:prstGeom>
              <a:blipFill rotWithShape="1">
                <a:blip r:embed="rId3"/>
                <a:stretch>
                  <a:fillRect l="-4" t="-4" b="-3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f5af69314.fixed?pid=1ad829e4c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</a:t>
            </a:r>
            <a:endParaRPr lang="en-US" altLang="zh-CN" sz="7200" dirty="0"/>
          </a:p>
        </p:txBody>
      </p:sp>
      <p:sp>
        <p:nvSpPr>
          <p:cNvPr id="3" name="C_3#f5af69314.fixed?pid=1ad829e4c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第3节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核力与核能</a:t>
            </a:r>
            <a:endParaRPr lang="en-US" altLang="zh-CN" sz="4400" dirty="0"/>
          </a:p>
        </p:txBody>
      </p:sp>
      <p:pic>
        <p:nvPicPr>
          <p:cNvPr id="4" name="C_3#f5af69314.fixed?pid=1ad829e4c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f5af69314.fixed?pid=1ad829e4c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刷基础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30_1#c849d7056?vop=1&amp;pid=5299e624f&amp;color=0,0,0&amp;vtp=1&amp;bt=1&amp;bbb=1&amp;hb=1"/>
              <p:cNvSpPr/>
              <p:nvPr/>
            </p:nvSpPr>
            <p:spPr>
              <a:xfrm>
                <a:off x="722376" y="972000"/>
                <a:ext cx="10753344" cy="13134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（3）在（2）问条件下，若该衰变过程释放的核能全部以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γ</m:t>
                    </m:r>
                  </m:oMath>
                </a14:m>
                <a:r>
                  <a:rPr lang="en-US" altLang="zh-CN" sz="2000" b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光子放出，每个高能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γ</m:t>
                    </m:r>
                  </m:oMath>
                </a14:m>
                <a:r>
                  <a:rPr lang="en-US" altLang="zh-CN" sz="100" b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子经过重核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附近时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，在原子核场的作用下，能产生一对正、负电子，已知电子质量为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，求此衰变过程最多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能产生多少对正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、负电子.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30_1#c849d7056?vop=1&amp;pid=5299e624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13434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r="-1098" b="-342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31_1#c849d7056?vop=1&amp;vop=1&amp;pid=5299e624f&amp;color=0,0,0&amp;vtp=1&amp;bbb=1"/>
              <p:cNvSpPr/>
              <p:nvPr/>
            </p:nvSpPr>
            <p:spPr>
              <a:xfrm>
                <a:off x="722376" y="2291403"/>
                <a:ext cx="10753344" cy="533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𝚫</m:t>
                        </m:r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𝒎</m:t>
                        </m:r>
                      </m:num>
                      <m:den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𝟐</m:t>
                        </m:r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𝟎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31_1#c849d7056?vop=1&amp;vop=1&amp;pid=5299e624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91403"/>
                <a:ext cx="10753344" cy="533400"/>
              </a:xfrm>
              <a:prstGeom prst="rect">
                <a:avLst/>
              </a:prstGeom>
              <a:blipFill rotWithShape="1">
                <a:blip r:embed="rId2"/>
                <a:stretch>
                  <a:fillRect l="-4" t="-61" b="6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32_1#c849d7056?vop=1&amp;vop=1&amp;pid=5299e624f&amp;color=0,0,0&amp;vtp=1&amp;bbb=1"/>
              <p:cNvSpPr/>
              <p:nvPr/>
            </p:nvSpPr>
            <p:spPr>
              <a:xfrm>
                <a:off x="722376" y="2828930"/>
                <a:ext cx="10753344" cy="1473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γ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光子产生正、负电子的方程式为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𝛾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e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−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e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γ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光子最多产生的正、负电子对数为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𝑐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32_1#c849d7056?vop=1&amp;vop=1&amp;pid=5299e624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828930"/>
                <a:ext cx="10753344" cy="1473200"/>
              </a:xfrm>
              <a:prstGeom prst="rect">
                <a:avLst/>
              </a:prstGeom>
              <a:blipFill rotWithShape="1">
                <a:blip r:embed="rId3"/>
                <a:stretch>
                  <a:fillRect l="-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33_1#4c38bd418?vop=1&amp;pid=9e0984166&amp;color=0,0,0&amp;vtp=1&amp;bt=1&amp;bbb=1&amp;hb=1"/>
              <p:cNvSpPr/>
              <p:nvPr/>
            </p:nvSpPr>
            <p:spPr>
              <a:xfrm>
                <a:off x="722376" y="972000"/>
                <a:ext cx="10753344" cy="1796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9.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[江苏无锡锡山高级中学2025高二下期中]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Pu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239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经常被用于核武器中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，其对周围环境会造成长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久的伤害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94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239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静止时衰变为铀核激发态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235</m:t>
                        </m:r>
                      </m:sup>
                    </m:sSub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U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α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粒子，而铀核激发态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235</m:t>
                        </m:r>
                      </m:sup>
                    </m:sSub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U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衰变为铀核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235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并放出能量为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097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𝛾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光子.已知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94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239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235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α</m:t>
                    </m:r>
                  </m:oMath>
                </a14:m>
                <a:r>
                  <a:rPr lang="en-US" altLang="zh-CN" sz="100" b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粒子的质量分别为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Pu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239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052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U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235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043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𝛼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002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相当于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931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的能量.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33_1#4c38bd418?vop=1&amp;pid=9e098416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96034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r="-650" b="-250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BD.34_1#072fdcdee?vop=1&amp;pid=4c38bd418&amp;color=0,0,0&amp;vtp=1&amp;bbb=1&amp;hb=1"/>
              <p:cNvSpPr/>
              <p:nvPr/>
            </p:nvSpPr>
            <p:spPr>
              <a:xfrm>
                <a:off x="722376" y="2776035"/>
                <a:ext cx="10753344" cy="85598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（1）在某核电站事故中，大量的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Pu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239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被释放到环境中.已知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Pu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239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的半衰期为24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100年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，要有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87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%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94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239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Pu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核发生衰变，需要多少时间？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BD.34_1#072fdcdee?vop=1&amp;pid=4c38bd418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776035"/>
                <a:ext cx="10753344" cy="855980"/>
              </a:xfrm>
              <a:prstGeom prst="rect">
                <a:avLst/>
              </a:prstGeom>
              <a:blipFill rotWithShape="1">
                <a:blip r:embed="rId2"/>
                <a:stretch>
                  <a:fillRect l="-4" t="-53" b="-528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O_6_AN.35_1#072fdcdee?vop=1&amp;vop=1&amp;pid=4c38bd418&amp;color=0,0,0&amp;vtp=1&amp;bbb=1"/>
          <p:cNvSpPr/>
          <p:nvPr/>
        </p:nvSpPr>
        <p:spPr>
          <a:xfrm>
            <a:off x="722376" y="3634491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72</a:t>
            </a:r>
            <a:r>
              <a:rPr lang="en-US" altLang="zh-CN" sz="2000" b="1" i="0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300年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6_AS.36_1#072fdcdee?vop=1&amp;vop=1&amp;pid=4c38bd418&amp;color=0,0,0&amp;vtp=1&amp;bbb=1"/>
              <p:cNvSpPr/>
              <p:nvPr/>
            </p:nvSpPr>
            <p:spPr>
              <a:xfrm>
                <a:off x="722376" y="4040891"/>
                <a:ext cx="10753344" cy="14404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根据半衰期公式有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)</m:t>
                        </m:r>
                      </m:e>
                      <m:sup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𝑡</m:t>
                            </m:r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den>
                        </m:f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根据题意得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%−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87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𝑡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300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年.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5" name="QO_6_AS.36_1#072fdcdee?vop=1&amp;vop=1&amp;pid=4c38bd41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040891"/>
                <a:ext cx="10753344" cy="1440434"/>
              </a:xfrm>
              <a:prstGeom prst="rect">
                <a:avLst/>
              </a:prstGeom>
              <a:blipFill rotWithShape="1">
                <a:blip r:embed="rId3"/>
                <a:stretch>
                  <a:fillRect l="-4" t="-27" b="-313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37_1#d22244e30?vop=1&amp;pid=4c38bd418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（2）写出衰变方程并求出衰变过程中放出的核能；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38_1#d22244e30?vop=1&amp;vop=1&amp;pid=4c38bd418&amp;color=0,0,0&amp;vtp=1&amp;bbb=1"/>
              <p:cNvSpPr/>
              <p:nvPr/>
            </p:nvSpPr>
            <p:spPr>
              <a:xfrm>
                <a:off x="722376" y="1386528"/>
                <a:ext cx="10753344" cy="43421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𝟗𝟒</m:t>
                            </m:r>
                          </m:sub>
                          <m:sup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𝟐𝟑𝟗</m:t>
                            </m:r>
                          </m:sup>
                        </m:sSubSup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𝐏𝐮</m:t>
                        </m:r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𝟗𝟐</m:t>
                            </m:r>
                          </m:sub>
                          <m:sup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𝟐𝟑𝟓</m:t>
                            </m:r>
                          </m:sup>
                        </m:sSubSup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𝐔</m:t>
                        </m:r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𝟐</m:t>
                            </m:r>
                          </m:sub>
                          <m:sup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𝟒</m:t>
                            </m:r>
                          </m:sup>
                        </m:sSubSup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𝐇𝐞</m:t>
                        </m:r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𝜸</m:t>
                        </m:r>
                      </m:e>
                    </m:d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;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𝟓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𝟐𝟏𝟔</m:t>
                    </m:r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𝟒</m:t>
                    </m:r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𝐌𝐞𝐕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38_1#d22244e30?vop=1&amp;vop=1&amp;pid=4c38bd41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86528"/>
                <a:ext cx="10753344" cy="434213"/>
              </a:xfrm>
              <a:prstGeom prst="rect">
                <a:avLst/>
              </a:prstGeom>
              <a:blipFill rotWithShape="1">
                <a:blip r:embed="rId1"/>
                <a:stretch>
                  <a:fillRect l="-4" t="-74" b="-1399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39_1#d22244e30?vop=1&amp;vop=1&amp;pid=4c38bd418&amp;color=0,0,0&amp;vtp=1&amp;bbb=1"/>
              <p:cNvSpPr/>
              <p:nvPr/>
            </p:nvSpPr>
            <p:spPr>
              <a:xfrm>
                <a:off x="722376" y="1829059"/>
                <a:ext cx="10753344" cy="907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衰变方程为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94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239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Pu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92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235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U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4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He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𝛾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放出的核能为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=(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239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052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002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235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043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)×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931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216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39_1#d22244e30?vop=1&amp;vop=1&amp;pid=4c38bd41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29059"/>
                <a:ext cx="10753344" cy="907034"/>
              </a:xfrm>
              <a:prstGeom prst="rect">
                <a:avLst/>
              </a:prstGeom>
              <a:blipFill rotWithShape="1">
                <a:blip r:embed="rId2"/>
                <a:stretch>
                  <a:fillRect l="-4" t="-29" b="-49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40_1#d960f6dcc?vop=1&amp;pid=4c38bd418&amp;color=0,0,0&amp;vtp=1&amp;bt=1&amp;bbb=1"/>
              <p:cNvSpPr/>
              <p:nvPr/>
            </p:nvSpPr>
            <p:spPr>
              <a:xfrm>
                <a:off x="722376" y="972000"/>
                <a:ext cx="10753344" cy="40500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（3）已知衰变放出的光子的动量可忽略，求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α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粒子的动能.（结果保留三位小数）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40_1#d960f6dcc?vop=1&amp;pid=4c38bd418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05003"/>
              </a:xfrm>
              <a:prstGeom prst="rect">
                <a:avLst/>
              </a:prstGeom>
              <a:blipFill rotWithShape="1">
                <a:blip r:embed="rId1"/>
                <a:stretch>
                  <a:fillRect l="-4" t="-111" b="-1277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41_1#d960f6dcc?vop=1&amp;vop=1&amp;pid=4c38bd418&amp;color=0,0,0&amp;vtp=1&amp;bbb=1"/>
              <p:cNvSpPr/>
              <p:nvPr/>
            </p:nvSpPr>
            <p:spPr>
              <a:xfrm>
                <a:off x="722376" y="1433137"/>
                <a:ext cx="10753344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𝟓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𝟎𝟑𝟒</m:t>
                    </m:r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𝐌𝐞𝐕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41_1#d960f6dcc?vop=1&amp;vop=1&amp;pid=4c38bd41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33137"/>
                <a:ext cx="10753344" cy="400050"/>
              </a:xfrm>
              <a:prstGeom prst="rect">
                <a:avLst/>
              </a:prstGeom>
              <a:blipFill rotWithShape="1">
                <a:blip r:embed="rId2"/>
                <a:stretch>
                  <a:fillRect l="-4" t="-144" b="-141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42_1#d960f6dcc?vop=1&amp;vop=1&amp;pid=4c38bd418&amp;color=0,0,0&amp;vtp=1&amp;bbb=1"/>
              <p:cNvSpPr/>
              <p:nvPr/>
            </p:nvSpPr>
            <p:spPr>
              <a:xfrm>
                <a:off x="722376" y="1843728"/>
                <a:ext cx="10753344" cy="1511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根据动量守恒定律得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U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U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𝛼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𝛼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根据能量守恒定律得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kU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𝛼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U</m:t>
                        </m:r>
                      </m:sub>
                    </m:sSub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U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𝛼</m:t>
                        </m:r>
                      </m:sub>
                    </m:sSub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𝛼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2000" b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α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粒子的动能为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𝛼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U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𝛼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U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034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42_1#d960f6dcc?vop=1&amp;vop=1&amp;pid=4c38bd41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43728"/>
                <a:ext cx="10753344" cy="1511300"/>
              </a:xfrm>
              <a:prstGeom prst="rect">
                <a:avLst/>
              </a:prstGeom>
              <a:blipFill rotWithShape="1">
                <a:blip r:embed="rId3"/>
                <a:stretch>
                  <a:fillRect l="-4" t="-21" b="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43_1#a72b70075?vop=1&amp;pid=326d4b44d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10.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下列说法中正确的是(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44_1#a72b70075.bracket?vop=1&amp;pid=326d4b44d&amp;color=0,0,0&amp;vpa=8&amp;vtp=1"/>
          <p:cNvSpPr/>
          <p:nvPr/>
        </p:nvSpPr>
        <p:spPr>
          <a:xfrm>
            <a:off x="3568764" y="969265"/>
            <a:ext cx="357188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43_2#a72b70075.choices?vop=1&amp;pid=326d4b44d&amp;color=0,0,0&amp;vtp=1&amp;bbb=1&amp;hb=1"/>
              <p:cNvSpPr/>
              <p:nvPr/>
            </p:nvSpPr>
            <p:spPr>
              <a:xfrm>
                <a:off x="722376" y="1436497"/>
                <a:ext cx="10753344" cy="22659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A.爱因斯坦质能方程反映了物体的质量就是能量，它们之间可以相互转化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.由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可知物体的能量与其质量之间的关系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.核反应中发生的“质量亏损”是消失的质量转变成了能量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.因为核反应中能产生能量，且有质量的转化，所以系统只有质量数守恒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，系统的总能量和总质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量并不守恒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6_BD.43_2#a72b70075.choices?vop=1&amp;pid=326d4b44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36497"/>
                <a:ext cx="10753344" cy="2265934"/>
              </a:xfrm>
              <a:prstGeom prst="rect">
                <a:avLst/>
              </a:prstGeom>
              <a:blipFill rotWithShape="1">
                <a:blip r:embed="rId1"/>
                <a:stretch>
                  <a:fillRect l="-4" t="-6" r="-407" b="-200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45_1#a72b70075?vop=1&amp;vop=1&amp;pid=326d4b44d&amp;color=0,0,0&amp;vtp=1&amp;bt=1&amp;bbb=1&amp;hb=1"/>
          <p:cNvSpPr/>
          <p:nvPr/>
        </p:nvSpPr>
        <p:spPr>
          <a:xfrm>
            <a:off x="722376" y="972000"/>
            <a:ext cx="10753344" cy="1326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爱因斯坦质能方程说明了能量和质量间存在联系,但质量并不是能量,A错误,B正确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；核反应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中发生的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“质量亏损”并不是指这部分质量消失或质量转化为能量,在核反应中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,系统的总能量和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总质量也是守恒的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,C、D错误.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EX.46_1#a72b70075?vop=1&amp;vop=1&amp;pid=326d4b44d&amp;color=0,0,0&amp;vtp=1&amp;bt=1&amp;bbb=1&amp;hb=1"/>
          <p:cNvSpPr/>
          <p:nvPr/>
        </p:nvSpPr>
        <p:spPr>
          <a:xfrm>
            <a:off x="722376" y="972000"/>
            <a:ext cx="10753344" cy="1326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【易错分析】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质能方程只是说明了质量和能量间存在关系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,但质量不是能量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,在核反应中质量发生亏损并不意味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着质量消失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,只是物体的质量由静质量变为动质量.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_1#94a4dd6c6?vop=1&amp;pid=8496c1f45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（多选）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下列说法正确的是(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_1#94a4dd6c6.bracket?vop=1&amp;pid=8496c1f45&amp;color=0,0,0&amp;vpa=1&amp;vtp=1&amp;bbb=1"/>
          <p:cNvSpPr/>
          <p:nvPr/>
        </p:nvSpPr>
        <p:spPr>
          <a:xfrm>
            <a:off x="4219639" y="969265"/>
            <a:ext cx="542036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AC</a:t>
            </a:r>
            <a:endParaRPr lang="en-US" altLang="zh-CN" sz="2000" dirty="0"/>
          </a:p>
        </p:txBody>
      </p:sp>
      <p:sp>
        <p:nvSpPr>
          <p:cNvPr id="4" name="QC_5_BD.1_2#94a4dd6c6.choices?vop=1&amp;pid=8496c1f45&amp;color=0,0,0&amp;vtp=1&amp;bbb=1"/>
          <p:cNvSpPr/>
          <p:nvPr/>
        </p:nvSpPr>
        <p:spPr>
          <a:xfrm>
            <a:off x="722376" y="1436497"/>
            <a:ext cx="10753344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A.核力是短程力，作用范围很小，只在邻近核子间发生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.核力不仅在邻近核子间发生，在较远的核子间也存在核力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.质子间、中子间、质子和中子之间都有核力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.核力是一种弱相互作用力，在其作用范围内，核力比库仑力大得多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3_1#94a4dd6c6?vop=1&amp;vop=1&amp;pid=8496c1f45&amp;color=0,0,0&amp;vtp=1&amp;bt=1&amp;bbb=1&amp;hb=1"/>
              <p:cNvSpPr/>
              <p:nvPr/>
            </p:nvSpPr>
            <p:spPr>
              <a:xfrm>
                <a:off x="722376" y="972000"/>
                <a:ext cx="10753344" cy="907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核力作用的范围在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之内,只在邻近核子间发生,是短程力,故A正确,B错误；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质子间、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中子间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、质子与中子之间都有核力，核力是强相互作用力,故C正确,D错误.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3_1#94a4dd6c6?vop=1&amp;vop=1&amp;pid=8496c1f4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907034"/>
              </a:xfrm>
              <a:prstGeom prst="rect">
                <a:avLst/>
              </a:prstGeom>
              <a:blipFill rotWithShape="1">
                <a:blip r:embed="rId1"/>
                <a:stretch>
                  <a:fillRect l="-4" t="-50" b="-496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_1#3911f472d?vop=1&amp;pid=b72711c19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[贵州六校联盟2024联考]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关于原子核，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下列说法正确的是(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5_1#3911f472d.bracket?vop=1&amp;pid=b72711c19&amp;color=0,0,0&amp;vpa=2&amp;vtp=1"/>
          <p:cNvSpPr/>
          <p:nvPr/>
        </p:nvSpPr>
        <p:spPr>
          <a:xfrm>
            <a:off x="7610539" y="969265"/>
            <a:ext cx="35560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4_2#3911f472d.choices?vop=1&amp;pid=b72711c19&amp;color=0,0,0&amp;vtp=1&amp;bbb=1"/>
          <p:cNvSpPr/>
          <p:nvPr/>
        </p:nvSpPr>
        <p:spPr>
          <a:xfrm>
            <a:off x="722376" y="1436497"/>
            <a:ext cx="10753344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A.核子间的弱相互作用和电磁相互作用使核子聚集到一起形成原子核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.结合能是指核子结合在一起所具有的能量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.核子在结合成原子核时，核子平均质量亏损越大，原子核越稳定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.组成原子核的核子平均质量越大，原子核的比结合能越大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6_1#3911f472d?vop=1&amp;vop=1&amp;pid=b72711c19&amp;color=0,0,0&amp;vtp=1&amp;bt=1&amp;bbb=1&amp;hb=1"/>
          <p:cNvSpPr/>
          <p:nvPr/>
        </p:nvSpPr>
        <p:spPr>
          <a:xfrm>
            <a:off x="722376" y="972000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核子间的强相互作用使核子聚集到一起形成原子核,故A错误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；结合能不是指核子结合在一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起所具有的能量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,而是把核子分开所需要的能量,故B错误；核子在结合成原子核时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,核子平均质量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亏损越大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,则原子核的比结合能越大,原子核越稳定,故C正确；组成原子核的核子平均质量越小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,原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子核的比结合能越大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,故D错误.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7_1#a2fb21345?vop=1&amp;pid=b72711c19&amp;color=0,0,0&amp;vtp=1&amp;bt=1&amp;bbb=1&amp;hb=1"/>
              <p:cNvSpPr/>
              <p:nvPr/>
            </p:nvSpPr>
            <p:spPr>
              <a:xfrm>
                <a:off x="722376" y="972000"/>
                <a:ext cx="10753344" cy="134410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[河北名校联盟2025高二下联考]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图为某工厂向海洋排放核废水.经检测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,核废水中含有大量放射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性元素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53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131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I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.已知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53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131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I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原子核质量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I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131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037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，质子质量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p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007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，中子质量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n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009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相当于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931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的能量,则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53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131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I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的结合能约为(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7_1#a2fb21345?vop=1&amp;pid=b72711c1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44105"/>
              </a:xfrm>
              <a:prstGeom prst="rect">
                <a:avLst/>
              </a:prstGeom>
              <a:blipFill rotWithShape="1">
                <a:blip r:embed="rId1"/>
                <a:stretch>
                  <a:fillRect l="-4" t="-33" b="-390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8_1#a2fb21345.bracket?vop=1&amp;pid=b72711c19&amp;color=0,0,0&amp;vpa=3&amp;vtp=1"/>
          <p:cNvSpPr/>
          <p:nvPr/>
        </p:nvSpPr>
        <p:spPr>
          <a:xfrm>
            <a:off x="7929182" y="1895164"/>
            <a:ext cx="374650" cy="41808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7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pic>
        <p:nvPicPr>
          <p:cNvPr id="4" name="QC_5_BD.7_2#a2fb21345?vop=1&amp;pid=b72711c19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29200" y="2446915"/>
            <a:ext cx="2139696" cy="1353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7_3#a2fb21345.choices?vop=1&amp;pid=b72711c19&amp;color=0,0,0&amp;vtp=1&amp;bbb=1"/>
              <p:cNvSpPr/>
              <p:nvPr/>
            </p:nvSpPr>
            <p:spPr>
              <a:xfrm>
                <a:off x="722376" y="3932815"/>
                <a:ext cx="10753344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2678430" algn="l"/>
                    <a:tab pos="5382260" algn="l"/>
                    <a:tab pos="809879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965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96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965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7_3#a2fb21345.choices?vop=1&amp;pid=b72711c19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932815"/>
                <a:ext cx="10753344" cy="400050"/>
              </a:xfrm>
              <a:prstGeom prst="rect">
                <a:avLst/>
              </a:prstGeom>
              <a:blipFill rotWithShape="1">
                <a:blip r:embed="rId3"/>
                <a:stretch>
                  <a:fillRect l="-4" t="-65" b="-142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9_1#a2fb21345?vop=1&amp;vop=1&amp;pid=b72711c19&amp;color=0,0,0&amp;vtp=1&amp;bt=1&amp;bbb=1&amp;hb=1"/>
              <p:cNvSpPr/>
              <p:nvPr/>
            </p:nvSpPr>
            <p:spPr>
              <a:xfrm>
                <a:off x="722376" y="972000"/>
                <a:ext cx="10753344" cy="1796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53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131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I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的质子数为53,中子数为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131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78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,质子总质量为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007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371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,中子总质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78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009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78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702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,核子总质量为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371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78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702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132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073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,核子结合成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53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131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I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质量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亏损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132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073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131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037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035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79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,结合能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035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79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931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965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 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9_1#a2fb21345?vop=1&amp;vop=1&amp;pid=b72711c1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96034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r="-1376" b="-250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0_1#788257210?vop=1&amp;pid=b72711c19&amp;color=0,0,0&amp;vtp=1&amp;bt=1&amp;bbb=1&amp;h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[山东泰安2025高二下月考]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如图1所示为原子核的比结合能与质量数的关系曲线，如图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2所示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为原子核的平均核子质量与原子序数的关系曲线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下列说法正确的是(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1_1#788257210.bracket?vop=1&amp;pid=b72711c19&amp;color=0,0,0&amp;vpa=4&amp;vtp=1"/>
          <p:cNvSpPr/>
          <p:nvPr/>
        </p:nvSpPr>
        <p:spPr>
          <a:xfrm>
            <a:off x="8350314" y="1410150"/>
            <a:ext cx="35718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pic>
        <p:nvPicPr>
          <p:cNvPr id="4" name="QC_5_BD.10_3#788257210?iti=1&amp;htil=1&amp;vop=1&amp;pid=b72711c19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56816" y="1951677"/>
            <a:ext cx="2898648" cy="1856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C_5_BD.10_4#788257210?iti=2&amp;htil=1&amp;vop=1&amp;pid=b72711c19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82128" y="2180277"/>
            <a:ext cx="1792224" cy="1618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C_5_BD.10_5#788257210?iti=1&amp;htil=1&amp;vop=1&amp;pid=b72711c19&amp;color=0,0,0&amp;vtp=1&amp;bbb=1"/>
          <p:cNvSpPr/>
          <p:nvPr/>
        </p:nvSpPr>
        <p:spPr>
          <a:xfrm>
            <a:off x="3175953" y="3934909"/>
            <a:ext cx="460375" cy="81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图1</a:t>
            </a:r>
            <a:endParaRPr lang="en-US" altLang="zh-CN" sz="2000" dirty="0"/>
          </a:p>
        </p:txBody>
      </p:sp>
      <p:sp>
        <p:nvSpPr>
          <p:cNvPr id="7" name="QC_5_BD.10_6#788257210?iti=2&amp;htil=1&amp;vop=1&amp;pid=b72711c19&amp;color=0,0,0&amp;vtp=1&amp;bbb=1"/>
          <p:cNvSpPr/>
          <p:nvPr/>
        </p:nvSpPr>
        <p:spPr>
          <a:xfrm>
            <a:off x="8548053" y="3925765"/>
            <a:ext cx="460375" cy="81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图2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QC_5_BD.10_7#788257210.choices?vop=1&amp;pid=b72711c19&amp;color=0,0,0&amp;vtp=1&amp;bbb=1"/>
              <p:cNvSpPr/>
              <p:nvPr/>
            </p:nvSpPr>
            <p:spPr>
              <a:xfrm>
                <a:off x="722376" y="4351977"/>
                <a:ext cx="10753344" cy="18087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A.根据图1可知，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He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核的结合能约为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.根据图1可知，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89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比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235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更稳定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.根据图2可知，核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𝐷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裂变成核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𝐹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的过程中，生成的新核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的比结合能减小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.根据图2可知，若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能结合成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，则结合过程中一定吸收能量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8" name="QC_5_BD.10_7#788257210.choices?vop=1&amp;pid=b72711c19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351977"/>
                <a:ext cx="10753344" cy="1808734"/>
              </a:xfrm>
              <a:prstGeom prst="rect">
                <a:avLst/>
              </a:prstGeom>
              <a:blipFill rotWithShape="1">
                <a:blip r:embed="rId3"/>
                <a:stretch>
                  <a:fillRect l="-4" t="-18" b="-249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5300</Words>
  <Application>WPS 演示</Application>
  <PresentationFormat>宽屏</PresentationFormat>
  <Paragraphs>194</Paragraphs>
  <Slides>27</Slides>
  <Notes>27</Notes>
  <HiddenSlides>0</HiddenSlides>
  <MMClips>0</MMClips>
  <ScaleCrop>false</ScaleCrop>
  <HeadingPairs>
    <vt:vector size="6" baseType="variant">
      <vt:variant>
        <vt:lpstr>已用的字体</vt:lpstr>
      </vt:variant>
      <vt:variant>
        <vt:i4>22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50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汉仪舒圆黑简体</vt:lpstr>
      <vt:lpstr>黑体</vt:lpstr>
      <vt:lpstr>汉仪舒圆黑简体</vt:lpstr>
      <vt:lpstr>汉仪舒圆黑简体</vt:lpstr>
      <vt:lpstr>黑体</vt:lpstr>
      <vt:lpstr>宋体</vt:lpstr>
      <vt:lpstr>Cambria Math</vt:lpstr>
      <vt:lpstr>Cambria Math</vt:lpstr>
      <vt:lpstr>Cambria Math</vt:lpstr>
      <vt:lpstr>仿宋</vt:lpstr>
      <vt:lpstr>仿宋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刘慧洲</cp:lastModifiedBy>
  <cp:revision>4</cp:revision>
  <dcterms:created xsi:type="dcterms:W3CDTF">2025-10-23T04:53:00Z</dcterms:created>
  <dcterms:modified xsi:type="dcterms:W3CDTF">2025-10-27T06:22:23Z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11D93CB723834B86A645D45004FF9464_12</vt:lpwstr>
  </property>
  <property fmtid="{D5CDD505-2E9C-101B-9397-08002B2CF9AE}" pid="3" name="KSOProductBuildVer">
    <vt:lpwstr>2052-12.1.0.23125</vt:lpwstr>
  </property>
</Properties>
</file>